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60" r:id="rId5"/>
    <p:sldId id="261" r:id="rId6"/>
    <p:sldId id="262" r:id="rId7"/>
    <p:sldId id="280" r:id="rId8"/>
    <p:sldId id="263" r:id="rId9"/>
    <p:sldId id="281" r:id="rId10"/>
    <p:sldId id="265" r:id="rId11"/>
    <p:sldId id="274" r:id="rId12"/>
    <p:sldId id="266" r:id="rId13"/>
    <p:sldId id="287" r:id="rId14"/>
    <p:sldId id="286" r:id="rId15"/>
    <p:sldId id="282" r:id="rId16"/>
    <p:sldId id="267" r:id="rId17"/>
    <p:sldId id="283" r:id="rId18"/>
    <p:sldId id="284" r:id="rId19"/>
    <p:sldId id="269" r:id="rId20"/>
    <p:sldId id="270" r:id="rId21"/>
    <p:sldId id="277" r:id="rId22"/>
    <p:sldId id="272" r:id="rId23"/>
    <p:sldId id="289" r:id="rId24"/>
    <p:sldId id="279" r:id="rId25"/>
    <p:sldId id="271" r:id="rId26"/>
    <p:sldId id="288" r:id="rId27"/>
    <p:sldId id="278" r:id="rId28"/>
    <p:sldId id="273" r:id="rId29"/>
    <p:sldId id="290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E48"/>
    <a:srgbClr val="00A2D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F1CE12-B100-0000-0000-000000000002}">
  <a:tblStyle styleId="{35758FB7-9AC5-4552-8A53-C91805E547FA}" styleName="Estilo com Tema 1 - Destaqu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2" autoAdjust="0"/>
    <p:restoredTop sz="93134" autoAdjust="0"/>
  </p:normalViewPr>
  <p:slideViewPr>
    <p:cSldViewPr>
      <p:cViewPr varScale="1">
        <p:scale>
          <a:sx n="119" d="100"/>
          <a:sy n="119" d="100"/>
        </p:scale>
        <p:origin x="2718" y="108"/>
      </p:cViewPr>
      <p:guideLst>
        <p:guide orient="horz" pos="2160"/>
        <p:guide pos="2880"/>
      </p:guideLst>
    </p:cSldViewPr>
  </p:slideViewPr>
  <p:outlineViewPr>
    <p:cViewPr>
      <p:scale>
        <a:sx n="1" d="1"/>
        <a:sy n="1" d="1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pt-PT" dirty="0"/>
          </a:p>
        </p:txBody>
      </p:sp>
      <p:sp>
        <p:nvSpPr>
          <p:cNvPr id="24" name="Rectangle 24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A849C5AD-4428-4E9C-9C84-11B72C9365FB}" type="datetimeFigureOut">
              <a:rPr lang="pt-PT" smtClean="0"/>
              <a:pPr/>
              <a:t>18/11/2020</a:t>
            </a:fld>
            <a:endParaRPr lang="pt-PT" dirty="0"/>
          </a:p>
        </p:txBody>
      </p:sp>
      <p:sp>
        <p:nvSpPr>
          <p:cNvPr id="30" name="Rectangle 30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pt-PT" dirty="0"/>
          </a:p>
        </p:txBody>
      </p:sp>
      <p:sp>
        <p:nvSpPr>
          <p:cNvPr id="18" name="Rectangle 18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8C596567-A38F-4CEF-B37F-9B9D120D62CE}" type="slidenum">
              <a:rPr lang="pt-PT" smtClean="0"/>
              <a:pPr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553867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4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pt-PT" dirty="0"/>
          </a:p>
        </p:txBody>
      </p:sp>
      <p:sp>
        <p:nvSpPr>
          <p:cNvPr id="15" name="Rectangle 15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D7547E60-4BE7-4E4E-9AAA-5EE35AEC995C}" type="datetimeFigureOut">
              <a:rPr lang="pt-PT"/>
              <a:pPr/>
              <a:t>18/11/2020</a:t>
            </a:fld>
            <a:endParaRPr lang="pt-PT" dirty="0"/>
          </a:p>
        </p:txBody>
      </p:sp>
      <p:sp>
        <p:nvSpPr>
          <p:cNvPr id="23" name="Rectangle 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anchor="ctr"/>
          <a:lstStyle/>
          <a:p>
            <a:endParaRPr lang="pt-PT" dirty="0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18" name="Rectangle 18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pt-PT" dirty="0"/>
          </a:p>
        </p:txBody>
      </p:sp>
      <p:sp>
        <p:nvSpPr>
          <p:cNvPr id="28" name="Rectangle 28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077768-21C8-4125-A345-258E48D2EED0}" type="slidenum">
              <a:rPr/>
              <a:pPr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32877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0">
      <a:defRPr lang="pt-P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708920"/>
            <a:ext cx="7580946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Rectangle 31"/>
          <p:cNvSpPr>
            <a:spLocks noGrp="1"/>
          </p:cNvSpPr>
          <p:nvPr>
            <p:ph type="subTitle" idx="1" hasCustomPrompt="1"/>
          </p:nvPr>
        </p:nvSpPr>
        <p:spPr>
          <a:xfrm>
            <a:off x="2555776" y="2780929"/>
            <a:ext cx="6120680" cy="504056"/>
          </a:xfrm>
        </p:spPr>
        <p:txBody>
          <a:bodyPr>
            <a:noAutofit/>
          </a:bodyPr>
          <a:lstStyle>
            <a:lvl1pPr marL="0" indent="0" algn="r" latinLnBrk="0">
              <a:buNone/>
              <a:defRPr lang="pt-PT" sz="3200" b="1">
                <a:solidFill>
                  <a:schemeClr val="bg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pt-PT" dirty="0"/>
              <a:t>Subtítulo, Conferência</a:t>
            </a:r>
          </a:p>
        </p:txBody>
      </p:sp>
      <p:sp>
        <p:nvSpPr>
          <p:cNvPr id="5" name="Rectangle 5"/>
          <p:cNvSpPr>
            <a:spLocks noGrp="1"/>
          </p:cNvSpPr>
          <p:nvPr>
            <p:ph type="ctrTitle" hasCustomPrompt="1"/>
          </p:nvPr>
        </p:nvSpPr>
        <p:spPr>
          <a:xfrm>
            <a:off x="1115616" y="1196752"/>
            <a:ext cx="7577814" cy="1470025"/>
          </a:xfrm>
        </p:spPr>
        <p:txBody>
          <a:bodyPr anchor="b" anchorCtr="0">
            <a:normAutofit/>
          </a:bodyPr>
          <a:lstStyle>
            <a:lvl1pPr algn="r" latinLnBrk="0">
              <a:defRPr lang="pt-PT" sz="5400" b="0" baseline="0">
                <a:solidFill>
                  <a:srgbClr val="373E48"/>
                </a:solidFill>
              </a:defRPr>
            </a:lvl1pPr>
          </a:lstStyle>
          <a:p>
            <a:r>
              <a:rPr lang="pt-PT" dirty="0"/>
              <a:t>Título da Apresentação</a:t>
            </a:r>
          </a:p>
        </p:txBody>
      </p:sp>
      <p:sp>
        <p:nvSpPr>
          <p:cNvPr id="10" name="Marcador de Posição do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4644008" y="5301208"/>
            <a:ext cx="4032250" cy="865187"/>
          </a:xfrm>
        </p:spPr>
        <p:txBody>
          <a:bodyPr/>
          <a:lstStyle>
            <a:lvl1pPr marL="0" marR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/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t>Autor1, Autor2, Autor 3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t>Mail1, mail2, mail3</a:t>
            </a:r>
            <a:endParaRPr lang="en-US" dirty="0"/>
          </a:p>
        </p:txBody>
      </p:sp>
      <p:sp>
        <p:nvSpPr>
          <p:cNvPr id="11" name="Marcador de Posição do Número do Diapositivo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‹#›</a:t>
            </a:fld>
            <a:endParaRPr lang="pt-PT" dirty="0"/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6182245"/>
            <a:ext cx="6516217" cy="675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184576"/>
          </a:xfrm>
        </p:spPr>
        <p:txBody>
          <a:bodyPr/>
          <a:lstStyle/>
          <a:p>
            <a:pPr lvl="0"/>
            <a:r>
              <a:rPr lang="pt-PT" dirty="0"/>
              <a:t>Clique para editar os estilos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</p:spPr>
        <p:txBody>
          <a:bodyPr/>
          <a:lstStyle/>
          <a:p>
            <a:pPr algn="r"/>
            <a:fld id="{D4C49B74-5DB2-4B03-B1D2-7F6A3C51C318}" type="slidenum">
              <a:rPr/>
              <a:pPr algn="r"/>
              <a:t>‹#›</a:t>
            </a:fld>
            <a:endParaRPr lang="pt-PT" dirty="0"/>
          </a:p>
        </p:txBody>
      </p:sp>
      <p:sp>
        <p:nvSpPr>
          <p:cNvPr id="14" name="Rectangle 30"/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algn="l"/>
            <a:r>
              <a:rPr lang="pt-PT" dirty="0"/>
              <a:t>Título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</p:spPr>
        <p:txBody>
          <a:bodyPr/>
          <a:lstStyle/>
          <a:p>
            <a:pPr algn="r"/>
            <a:fld id="{D4C49B74-5DB2-4B03-B1D2-7F6A3C51C318}" type="slidenum">
              <a:rPr/>
              <a:pPr algn="r"/>
              <a:t>‹#›</a:t>
            </a:fld>
            <a:endParaRPr lang="pt-PT" dirty="0"/>
          </a:p>
        </p:txBody>
      </p:sp>
      <p:sp>
        <p:nvSpPr>
          <p:cNvPr id="14" name="Rectangle 30"/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algn="l"/>
            <a:r>
              <a:rPr lang="pt-PT" dirty="0"/>
              <a:t>Título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</p:spPr>
        <p:txBody>
          <a:bodyPr/>
          <a:lstStyle/>
          <a:p>
            <a:pPr algn="r"/>
            <a:fld id="{D4C49B74-5DB2-4B03-B1D2-7F6A3C51C318}" type="slidenum">
              <a:rPr/>
              <a:pPr algn="r"/>
              <a:t>‹#›</a:t>
            </a:fld>
            <a:endParaRPr lang="pt-P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6" cstate="print"/>
          <a:srcRect l="16573" b="80589"/>
          <a:stretch>
            <a:fillRect/>
          </a:stretch>
        </p:blipFill>
        <p:spPr bwMode="auto">
          <a:xfrm>
            <a:off x="-1" y="0"/>
            <a:ext cx="9144001" cy="1196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6" cstate="print"/>
          <a:srcRect l="16573" t="19411"/>
          <a:stretch>
            <a:fillRect/>
          </a:stretch>
        </p:blipFill>
        <p:spPr bwMode="auto">
          <a:xfrm>
            <a:off x="0" y="1196752"/>
            <a:ext cx="9144001" cy="5661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ângulo 12"/>
          <p:cNvSpPr/>
          <p:nvPr userDrawn="1"/>
        </p:nvSpPr>
        <p:spPr>
          <a:xfrm>
            <a:off x="0" y="1196752"/>
            <a:ext cx="9144000" cy="566124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30"/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algn="l"/>
            <a:r>
              <a:rPr lang="pt-PT" dirty="0"/>
              <a:t>Título</a:t>
            </a:r>
          </a:p>
        </p:txBody>
      </p:sp>
      <p:sp>
        <p:nvSpPr>
          <p:cNvPr id="12" name="Rectangle 12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184576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pt-PT" dirty="0"/>
              <a:t>Clique para 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15" name="CaixaDeTexto 14"/>
          <p:cNvSpPr txBox="1"/>
          <p:nvPr userDrawn="1"/>
        </p:nvSpPr>
        <p:spPr>
          <a:xfrm>
            <a:off x="0" y="116632"/>
            <a:ext cx="255577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rgbClr val="373E48"/>
                </a:solidFill>
              </a:rPr>
              <a:t>ESRG</a:t>
            </a:r>
          </a:p>
          <a:p>
            <a:r>
              <a:rPr lang="en-US" sz="2100" b="1" dirty="0">
                <a:solidFill>
                  <a:srgbClr val="00A2D3"/>
                </a:solidFill>
              </a:rPr>
              <a:t>Embedded Systems</a:t>
            </a:r>
          </a:p>
          <a:p>
            <a:r>
              <a:rPr lang="en-US" sz="2100" b="1" dirty="0">
                <a:solidFill>
                  <a:srgbClr val="00A2D3"/>
                </a:solidFill>
              </a:rPr>
              <a:t>Research Group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7" cstate="print"/>
          <a:srcRect l="3813" r="37962" b="1449"/>
          <a:stretch>
            <a:fillRect/>
          </a:stretch>
        </p:blipFill>
        <p:spPr bwMode="auto">
          <a:xfrm>
            <a:off x="0" y="1196752"/>
            <a:ext cx="1115616" cy="5661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</p:spPr>
        <p:txBody>
          <a:bodyPr/>
          <a:lstStyle/>
          <a:p>
            <a:pPr algn="r"/>
            <a:fld id="{D4C49B74-5DB2-4B03-B1D2-7F6A3C51C318}" type="slidenum">
              <a:rPr/>
              <a:pPr algn="r"/>
              <a:t>‹#›</a:t>
            </a:fld>
            <a:endParaRPr lang="pt-P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defPPr>
        <a:defRPr lang="pt-PT" sz="4400">
          <a:solidFill>
            <a:schemeClr val="tx1"/>
          </a:solidFill>
          <a:latin typeface="+mj-lt"/>
          <a:ea typeface="+mj-ea"/>
          <a:cs typeface="+mj-cs"/>
        </a:defRPr>
      </a:defPPr>
      <a:lvl1pPr algn="l" eaLnBrk="1" latinLnBrk="0" hangingPunct="1">
        <a:buNone/>
        <a:defRPr lang="pt-PT" sz="3600">
          <a:solidFill>
            <a:srgbClr val="373E48"/>
          </a:solidFill>
          <a:latin typeface="+mj-lt"/>
        </a:defRPr>
      </a:lvl1pPr>
    </p:titleStyle>
    <p:bodyStyle>
      <a:defPPr>
        <a:defRPr lang="pt-PT">
          <a:solidFill>
            <a:schemeClr val="tx1"/>
          </a:solidFill>
          <a:latin typeface="+mn-lt"/>
          <a:ea typeface="+mn-ea"/>
          <a:cs typeface="+mn-cs"/>
        </a:defRPr>
      </a:defPPr>
      <a:lvl1pPr marL="342900" indent="-342900" eaLnBrk="1" latinLnBrk="0" hangingPunct="1">
        <a:buChar char="•"/>
        <a:defRPr lang="pt-PT" sz="2800">
          <a:solidFill>
            <a:srgbClr val="373E48"/>
          </a:solidFill>
          <a:latin typeface="+mn-lt"/>
        </a:defRPr>
      </a:lvl1pPr>
      <a:lvl2pPr marL="742950" indent="-285750" eaLnBrk="1" hangingPunct="1">
        <a:buChar char="–"/>
        <a:defRPr lang="pt-PT" sz="2400">
          <a:solidFill>
            <a:srgbClr val="00A2D3"/>
          </a:solidFill>
          <a:latin typeface="+mn-lt"/>
        </a:defRPr>
      </a:lvl2pPr>
      <a:lvl3pPr marL="1143000" indent="-228600" eaLnBrk="1" hangingPunct="1">
        <a:buChar char="•"/>
        <a:defRPr lang="pt-PT" sz="2400">
          <a:solidFill>
            <a:srgbClr val="373E48"/>
          </a:solidFill>
          <a:latin typeface="+mn-lt"/>
        </a:defRPr>
      </a:lvl3pPr>
      <a:lvl4pPr marL="1600200" indent="-228600" eaLnBrk="1" hangingPunct="1">
        <a:buChar char="–"/>
        <a:defRPr lang="pt-PT" sz="2000">
          <a:latin typeface="+mn-lt"/>
        </a:defRPr>
      </a:lvl4pPr>
      <a:lvl5pPr marL="2057400" indent="-228600" eaLnBrk="1" hangingPunct="1">
        <a:buChar char="»"/>
        <a:defRPr lang="pt-PT" sz="2000">
          <a:latin typeface="+mn-lt"/>
        </a:defRPr>
      </a:lvl5pPr>
      <a:lvl6pPr marL="2514600" indent="-228600" eaLnBrk="1" hangingPunct="1">
        <a:buChar char="•"/>
        <a:defRPr lang="pt-PT" sz="2000"/>
      </a:lvl6pPr>
      <a:lvl7pPr marL="2971800" indent="-228600" eaLnBrk="1" hangingPunct="1">
        <a:buChar char="•"/>
        <a:defRPr lang="pt-PT" sz="2000"/>
      </a:lvl7pPr>
      <a:lvl8pPr marL="3429000" indent="-228600" eaLnBrk="1" hangingPunct="1">
        <a:buChar char="•"/>
        <a:defRPr lang="pt-PT" sz="2000"/>
      </a:lvl8pPr>
      <a:lvl9pPr marL="3886200" indent="-228600" eaLnBrk="1" hangingPunct="1">
        <a:buChar char="•"/>
        <a:defRPr lang="pt-PT" sz="2000"/>
      </a:lvl9pPr>
    </p:bodyStyle>
    <p:otherStyle>
      <a:defPPr>
        <a:defRPr lang="pt-PT">
          <a:solidFill>
            <a:schemeClr val="tx1"/>
          </a:solidFill>
          <a:latin typeface="+mn-lt"/>
          <a:ea typeface="+mn-ea"/>
          <a:cs typeface="+mn-cs"/>
        </a:defRPr>
      </a:defPPr>
      <a:lvl1pPr marL="0" eaLnBrk="1" latinLnBrk="0" hangingPunct="1"/>
      <a:lvl2pPr marL="457200" eaLnBrk="1" hangingPunct="1"/>
      <a:lvl3pPr marL="914400" eaLnBrk="1" hangingPunct="1"/>
      <a:lvl4pPr marL="1371600" eaLnBrk="1" hangingPunct="1"/>
      <a:lvl5pPr marL="1828800" eaLnBrk="1" hangingPunct="1"/>
      <a:lvl6pPr marL="2286000" eaLnBrk="1" hangingPunct="1"/>
      <a:lvl7pPr marL="2743200" eaLnBrk="1" hangingPunct="1"/>
      <a:lvl8pPr marL="3200400" eaLnBrk="1" hangingPunct="1"/>
      <a:lvl9pPr marL="3657600" eaLnBrk="1" hangingPunct="1"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1115616" y="2708921"/>
            <a:ext cx="4104456" cy="648072"/>
          </a:xfrm>
          <a:solidFill>
            <a:srgbClr val="373E48">
              <a:alpha val="46000"/>
            </a:srgbClr>
          </a:solidFill>
        </p:spPr>
        <p:txBody>
          <a:bodyPr/>
          <a:lstStyle/>
          <a:p>
            <a:r>
              <a:rPr lang="en-US" sz="3600" dirty="0"/>
              <a:t>Embedded Systems</a:t>
            </a:r>
            <a:endParaRPr lang="pt-PT" sz="3600" dirty="0"/>
          </a:p>
          <a:p>
            <a:endParaRPr lang="en-US" sz="3600" dirty="0"/>
          </a:p>
        </p:txBody>
      </p:sp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107129" y="3835854"/>
            <a:ext cx="7577814" cy="1470025"/>
          </a:xfrm>
        </p:spPr>
        <p:txBody>
          <a:bodyPr>
            <a:noAutofit/>
          </a:bodyPr>
          <a:lstStyle/>
          <a:p>
            <a:r>
              <a:rPr lang="en-GB" sz="4000" b="1" i="1" dirty="0">
                <a:solidFill>
                  <a:schemeClr val="bg1"/>
                </a:solidFill>
              </a:rPr>
              <a:t>Zephyrus</a:t>
            </a:r>
            <a:br>
              <a:rPr lang="en-GB" sz="4000" b="1" i="1" dirty="0">
                <a:solidFill>
                  <a:schemeClr val="bg1"/>
                </a:solidFill>
              </a:rPr>
            </a:br>
            <a:r>
              <a:rPr lang="en-GB" sz="2800" b="1" i="1" dirty="0">
                <a:solidFill>
                  <a:schemeClr val="bg1"/>
                </a:solidFill>
              </a:rPr>
              <a:t>Hand Motion-Controlled </a:t>
            </a:r>
            <a:br>
              <a:rPr lang="en-GB" sz="2800" b="1" i="1" dirty="0">
                <a:solidFill>
                  <a:schemeClr val="bg1"/>
                </a:solidFill>
              </a:rPr>
            </a:br>
            <a:r>
              <a:rPr lang="en-GB" sz="2800" b="1" i="1" dirty="0">
                <a:solidFill>
                  <a:schemeClr val="bg1"/>
                </a:solidFill>
              </a:rPr>
              <a:t>Remote Car</a:t>
            </a:r>
            <a:endParaRPr lang="en-US" sz="4000" b="1" i="1" dirty="0">
              <a:solidFill>
                <a:schemeClr val="bg1"/>
              </a:solidFill>
            </a:endParaRPr>
          </a:p>
        </p:txBody>
      </p:sp>
      <p:sp>
        <p:nvSpPr>
          <p:cNvPr id="6" name="Marcador de Posição do Texto 5"/>
          <p:cNvSpPr>
            <a:spLocks noGrp="1"/>
          </p:cNvSpPr>
          <p:nvPr>
            <p:ph type="body" sz="quarter" idx="10"/>
          </p:nvPr>
        </p:nvSpPr>
        <p:spPr>
          <a:xfrm>
            <a:off x="1115616" y="5301208"/>
            <a:ext cx="7577814" cy="865187"/>
          </a:xfrm>
          <a:solidFill>
            <a:srgbClr val="FFFFFF">
              <a:alpha val="65000"/>
            </a:srgbClr>
          </a:solidFill>
        </p:spPr>
        <p:txBody>
          <a:bodyPr anchor="ctr" anchorCtr="1">
            <a:noAutofit/>
          </a:bodyPr>
          <a:lstStyle/>
          <a:p>
            <a:pPr algn="ctr"/>
            <a:r>
              <a:rPr lang="pt-PT" sz="1800" b="1" dirty="0">
                <a:solidFill>
                  <a:schemeClr val="tx1"/>
                </a:solidFill>
              </a:rPr>
              <a:t>Hugo Carvalho – A85156</a:t>
            </a:r>
          </a:p>
          <a:p>
            <a:pPr algn="ctr"/>
            <a:r>
              <a:rPr lang="pt-PT" sz="1800" b="1" dirty="0">
                <a:solidFill>
                  <a:schemeClr val="tx1"/>
                </a:solidFill>
              </a:rPr>
              <a:t>José Mendes – A85951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9" name="Caixa de Texto 2"/>
          <p:cNvSpPr txBox="1">
            <a:spLocks noChangeArrowheads="1"/>
          </p:cNvSpPr>
          <p:nvPr/>
        </p:nvSpPr>
        <p:spPr bwMode="auto">
          <a:xfrm>
            <a:off x="1087167" y="2097357"/>
            <a:ext cx="2160270" cy="75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0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Analysis</a:t>
            </a:r>
            <a:endParaRPr lang="pt-PT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4E82692-35FA-463F-8AEF-B1832E637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System Overview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DFEEDFD-1515-4033-86E9-626681352C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700808"/>
            <a:ext cx="7056784" cy="464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226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4E82692-35FA-463F-8AEF-B1832E637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System Overview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D4A3732-1B09-4E1E-982D-BA60B02BAC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700808"/>
            <a:ext cx="7056784" cy="464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98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4E82692-35FA-463F-8AEF-B1832E637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Hardware </a:t>
            </a:r>
            <a:r>
              <a:rPr lang="en-US" dirty="0"/>
              <a:t>Architecture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193186C-3BCD-4C8C-91C7-813D4EDED0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38" y="1556792"/>
            <a:ext cx="4274980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517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Software </a:t>
            </a:r>
            <a:r>
              <a:rPr lang="en-US" dirty="0"/>
              <a:t>Architecture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D0ABE59-72E3-4EDD-89A1-BCC4524328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276872"/>
            <a:ext cx="3435940" cy="383037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9B0BBB0-C77D-4FCD-96A3-F165EF6B14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318" y="2276872"/>
            <a:ext cx="3435940" cy="347987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3C8F06F-A7FB-4A64-89DA-7D2609C7CE49}"/>
              </a:ext>
            </a:extLst>
          </p:cNvPr>
          <p:cNvSpPr txBox="1"/>
          <p:nvPr/>
        </p:nvSpPr>
        <p:spPr>
          <a:xfrm>
            <a:off x="2365534" y="1669450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/>
              <a:t>Local </a:t>
            </a:r>
            <a:r>
              <a:rPr lang="en-US" sz="2000" dirty="0"/>
              <a:t>System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51A298C-3CEB-4859-8107-0C0215922406}"/>
              </a:ext>
            </a:extLst>
          </p:cNvPr>
          <p:cNvSpPr txBox="1"/>
          <p:nvPr/>
        </p:nvSpPr>
        <p:spPr>
          <a:xfrm>
            <a:off x="6192180" y="1669450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/>
              <a:t>Remote </a:t>
            </a:r>
            <a:r>
              <a:rPr lang="en-US" sz="2000" dirty="0"/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1151258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Reinforcement Learning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4BCDE9B-D2A9-47B5-A60F-7CA2EB0BAC93}"/>
              </a:ext>
            </a:extLst>
          </p:cNvPr>
          <p:cNvSpPr txBox="1"/>
          <p:nvPr/>
        </p:nvSpPr>
        <p:spPr>
          <a:xfrm>
            <a:off x="1619672" y="1264114"/>
            <a:ext cx="449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System Overview</a:t>
            </a:r>
            <a:endParaRPr lang="en-US" sz="2000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76E504E1-3B7A-4062-8E3F-C4D5C9E99A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700807"/>
            <a:ext cx="7053683" cy="463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99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Reinforcement Learning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96B1CA4-C60D-4DCE-B9B7-62A7A9FCE0FD}"/>
              </a:ext>
            </a:extLst>
          </p:cNvPr>
          <p:cNvSpPr txBox="1"/>
          <p:nvPr/>
        </p:nvSpPr>
        <p:spPr>
          <a:xfrm>
            <a:off x="2578480" y="1300698"/>
            <a:ext cx="449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Zephyrus Edge Machine Learning Framework</a:t>
            </a:r>
            <a:endParaRPr lang="en-US" sz="20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AB8B8F6-8119-496A-A38B-1B703E731D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755756"/>
            <a:ext cx="3761137" cy="46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2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89F503CF-EA89-4D22-9FA2-89D6635EC0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E5BFCC2-D2F1-4FBC-A466-F0A581829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System Events</a:t>
            </a:r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EE4FEE0-6CC8-4093-8C1F-CB4CEFEAB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400" y="1772816"/>
            <a:ext cx="7272808" cy="259412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638AF5F-5CCE-411F-BCC5-DECBAD73E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400" y="4941168"/>
            <a:ext cx="7273158" cy="135342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9899AF6-F1C6-418B-9AD2-BCCD27632EE9}"/>
              </a:ext>
            </a:extLst>
          </p:cNvPr>
          <p:cNvSpPr txBox="1"/>
          <p:nvPr/>
        </p:nvSpPr>
        <p:spPr>
          <a:xfrm>
            <a:off x="1457400" y="1325326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/>
              <a:t>Local </a:t>
            </a:r>
            <a:r>
              <a:rPr lang="en-US" sz="2000" dirty="0"/>
              <a:t>System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33BADEF-FBF2-4CBF-A57C-4374366DA282}"/>
              </a:ext>
            </a:extLst>
          </p:cNvPr>
          <p:cNvSpPr txBox="1"/>
          <p:nvPr/>
        </p:nvSpPr>
        <p:spPr>
          <a:xfrm>
            <a:off x="1457400" y="4469051"/>
            <a:ext cx="1890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/>
              <a:t>Remote </a:t>
            </a:r>
            <a:r>
              <a:rPr lang="en-US" sz="2000" dirty="0"/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2367370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980D8339-AE0E-46A2-9FD1-03C1D86971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E3C0F19-8C2C-49FF-BBFA-F30ED7EE7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3200" dirty="0"/>
              <a:t>Local System Use Cases</a:t>
            </a:r>
            <a:endParaRPr lang="en-US" sz="32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94729B9-33BC-4879-BA0F-413E625DB0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960" y="1943666"/>
            <a:ext cx="5796136" cy="397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26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B15DEBB-2D66-4511-894A-A1D240B98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3100" dirty="0"/>
              <a:t>Remote System Use Cases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7DFB3C8-AC2E-4F23-9997-BBFF8E518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844824"/>
            <a:ext cx="6425741" cy="437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83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3EE695A8-F388-494A-A336-E7F265774C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DFF045D-CDBB-42FB-8EB3-4C4C052AB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3200" dirty="0"/>
              <a:t>Local System State Diagram</a:t>
            </a:r>
            <a:endParaRPr lang="en-US" sz="32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4F2F653-8D8F-4351-95DD-8DBB882F7C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57"/>
          <a:stretch/>
        </p:blipFill>
        <p:spPr>
          <a:xfrm>
            <a:off x="2217892" y="1412776"/>
            <a:ext cx="4708215" cy="4896544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470AB45-E2CF-426D-A48D-69EEB8936A80}"/>
              </a:ext>
            </a:extLst>
          </p:cNvPr>
          <p:cNvSpPr/>
          <p:nvPr/>
        </p:nvSpPr>
        <p:spPr>
          <a:xfrm>
            <a:off x="2483768" y="6309320"/>
            <a:ext cx="216024" cy="21602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67502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B12C2390-66C5-417A-A63E-9C0042C7E3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Problem Statement</a:t>
            </a:r>
          </a:p>
          <a:p>
            <a:r>
              <a:rPr lang="en-US" sz="2400" dirty="0"/>
              <a:t>Market Study</a:t>
            </a:r>
          </a:p>
          <a:p>
            <a:r>
              <a:rPr lang="en-US" sz="2400" dirty="0"/>
              <a:t>Requirements</a:t>
            </a:r>
          </a:p>
          <a:p>
            <a:r>
              <a:rPr lang="en-US" sz="2400" dirty="0"/>
              <a:t>Constraints</a:t>
            </a:r>
          </a:p>
          <a:p>
            <a:r>
              <a:rPr lang="en-US" sz="2400" dirty="0"/>
              <a:t>System Overview</a:t>
            </a:r>
          </a:p>
          <a:p>
            <a:r>
              <a:rPr lang="en-US" sz="2400" dirty="0"/>
              <a:t>Hardware Architecture</a:t>
            </a:r>
          </a:p>
          <a:p>
            <a:r>
              <a:rPr lang="en-US" sz="2400" dirty="0"/>
              <a:t>Software Architecture</a:t>
            </a:r>
          </a:p>
          <a:p>
            <a:r>
              <a:rPr lang="en-US" sz="2400" dirty="0"/>
              <a:t>Reinforcement Learning</a:t>
            </a:r>
          </a:p>
          <a:p>
            <a:r>
              <a:rPr lang="en-US" sz="2400" dirty="0"/>
              <a:t>Events</a:t>
            </a:r>
          </a:p>
          <a:p>
            <a:r>
              <a:rPr lang="en-US" sz="2400" dirty="0"/>
              <a:t>Uses Cases</a:t>
            </a:r>
          </a:p>
          <a:p>
            <a:r>
              <a:rPr lang="en-US" sz="2400" dirty="0"/>
              <a:t>Sequential Diagrams</a:t>
            </a:r>
          </a:p>
          <a:p>
            <a:r>
              <a:rPr lang="en-US" sz="2400" dirty="0"/>
              <a:t>State Diagrams</a:t>
            </a:r>
          </a:p>
          <a:p>
            <a:r>
              <a:rPr lang="en-US" sz="2400" dirty="0"/>
              <a:t>Gantt Diagram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AC8DC04-938A-4062-AEF9-2AF1933E0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579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DFF045D-CDBB-42FB-8EB3-4C4C052AB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3200" dirty="0"/>
              <a:t>Local System State Diagram</a:t>
            </a:r>
            <a:endParaRPr lang="en-US" sz="3200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9C08642-6E57-4864-835D-68FF2CFFE684}"/>
              </a:ext>
            </a:extLst>
          </p:cNvPr>
          <p:cNvSpPr/>
          <p:nvPr/>
        </p:nvSpPr>
        <p:spPr>
          <a:xfrm>
            <a:off x="2267744" y="2420888"/>
            <a:ext cx="216024" cy="21602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8E62CC6-4118-4BED-849B-C748E76C10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43"/>
          <a:stretch/>
        </p:blipFill>
        <p:spPr>
          <a:xfrm>
            <a:off x="1943708" y="2636912"/>
            <a:ext cx="5760640" cy="276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9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3F119B1-E8EA-4EED-B290-33681B597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3200" dirty="0"/>
              <a:t>Remote System State Diagram</a:t>
            </a:r>
          </a:p>
        </p:txBody>
      </p:sp>
      <p:pic>
        <p:nvPicPr>
          <p:cNvPr id="6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22D4FD2A-4D6E-42BA-A641-2B9DB3706C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412776"/>
            <a:ext cx="5760640" cy="499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03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C07545A-E424-47A2-93DD-62ED997C1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3200" dirty="0"/>
              <a:t>Local System </a:t>
            </a:r>
            <a:r>
              <a:rPr lang="en-US" sz="3200" dirty="0"/>
              <a:t>Sequence</a:t>
            </a:r>
            <a:r>
              <a:rPr lang="pt-PT" sz="3200" dirty="0"/>
              <a:t> Diagrams</a:t>
            </a:r>
            <a:endParaRPr lang="en-US" sz="3200" dirty="0"/>
          </a:p>
        </p:txBody>
      </p:sp>
      <p:pic>
        <p:nvPicPr>
          <p:cNvPr id="7" name="Imagem 6" descr="Uma imagem com objeto, relógio&#10;&#10;Descrição gerada automaticamente">
            <a:extLst>
              <a:ext uri="{FF2B5EF4-FFF2-40B4-BE49-F238E27FC236}">
                <a16:creationId xmlns:a16="http://schemas.microsoft.com/office/drawing/2014/main" id="{997023E7-7306-4CE4-BD8E-2AEAF46A1E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820" y="1340768"/>
            <a:ext cx="3744416" cy="54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65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C07545A-E424-47A2-93DD-62ED997C1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3200" dirty="0"/>
              <a:t>Local System </a:t>
            </a:r>
            <a:r>
              <a:rPr lang="en-US" sz="3200" dirty="0"/>
              <a:t>Sequence</a:t>
            </a:r>
            <a:r>
              <a:rPr lang="pt-PT" sz="3200" dirty="0"/>
              <a:t> Diagrams</a:t>
            </a:r>
            <a:endParaRPr lang="en-US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332256E-427C-4CD6-9E49-CA611E56E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1844824"/>
            <a:ext cx="4785775" cy="428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780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65DB4B9-CE98-403C-8EFA-04CFA2CFF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3200" dirty="0"/>
              <a:t>Remote System </a:t>
            </a:r>
            <a:r>
              <a:rPr lang="en-US" sz="3200" dirty="0"/>
              <a:t>Sequence</a:t>
            </a:r>
            <a:r>
              <a:rPr lang="pt-PT" sz="3200" dirty="0"/>
              <a:t> Diagram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0CB244F-6034-4EB5-A090-4B16D8B128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848"/>
          <a:stretch/>
        </p:blipFill>
        <p:spPr>
          <a:xfrm>
            <a:off x="1512762" y="2060848"/>
            <a:ext cx="3311266" cy="364519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ED08619-0D2A-47E7-874E-5AE93F8D6A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713"/>
          <a:stretch/>
        </p:blipFill>
        <p:spPr>
          <a:xfrm>
            <a:off x="5508655" y="2463080"/>
            <a:ext cx="3311266" cy="3242964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15098842-5E1D-4FDC-89F3-A0D0BA211015}"/>
              </a:ext>
            </a:extLst>
          </p:cNvPr>
          <p:cNvSpPr/>
          <p:nvPr/>
        </p:nvSpPr>
        <p:spPr>
          <a:xfrm>
            <a:off x="3059832" y="5949280"/>
            <a:ext cx="216024" cy="21602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2F51FFDC-C2FD-4691-B405-1D6840474881}"/>
              </a:ext>
            </a:extLst>
          </p:cNvPr>
          <p:cNvSpPr/>
          <p:nvPr/>
        </p:nvSpPr>
        <p:spPr>
          <a:xfrm>
            <a:off x="7056276" y="2060848"/>
            <a:ext cx="216024" cy="21602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21948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6CE8E89-C52F-4F91-A99C-C15D891FD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Estimated Budget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EA84423-9517-415E-8C22-771805677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828" y="2420888"/>
            <a:ext cx="3600400" cy="234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2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6CE8E89-C52F-4F91-A99C-C15D891FD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Gant Diagram</a:t>
            </a:r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4184AED-520D-4442-8984-9247C70CEC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375"/>
          <a:stretch/>
        </p:blipFill>
        <p:spPr>
          <a:xfrm>
            <a:off x="3527884" y="1445184"/>
            <a:ext cx="2592288" cy="267148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C921455-B384-4241-83ED-D9928ABCF9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4"/>
          <a:stretch/>
        </p:blipFill>
        <p:spPr>
          <a:xfrm>
            <a:off x="1619672" y="4365104"/>
            <a:ext cx="6983760" cy="222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39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218E4369-F83D-40DD-A027-39E7F42D1F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Motion-tracking and gesture-controlled robots have been gaining traction in entertainment and medical applications.</a:t>
            </a:r>
          </a:p>
          <a:p>
            <a:endParaRPr lang="en-GB" sz="2400" dirty="0"/>
          </a:p>
          <a:p>
            <a:r>
              <a:rPr lang="en-GB" sz="2400" dirty="0"/>
              <a:t>In an R&amp;D-like approach, the project will consist of a gesture-controlled car with a wristband as a remote controller.</a:t>
            </a:r>
          </a:p>
          <a:p>
            <a:endParaRPr lang="en-GB" sz="2400" dirty="0"/>
          </a:p>
          <a:p>
            <a:r>
              <a:rPr lang="en-GB" sz="2400" dirty="0"/>
              <a:t>The user will be able to accelerate and steer the vehicle using natural wrist and finger movements.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796298E-BAD5-44F6-A79F-5F078A970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Problem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473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BE1A65B-218F-4567-B1DA-08ABE2DE3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772816"/>
            <a:ext cx="7554450" cy="4248472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8796298E-BAD5-44F6-A79F-5F078A970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Problem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43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Market Study</a:t>
            </a:r>
            <a:endParaRPr lang="en-US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4DF45A0-1AC5-49FF-AC3C-4D5E20A1523F}"/>
              </a:ext>
            </a:extLst>
          </p:cNvPr>
          <p:cNvSpPr/>
          <p:nvPr/>
        </p:nvSpPr>
        <p:spPr>
          <a:xfrm>
            <a:off x="1187624" y="1196752"/>
            <a:ext cx="3089920" cy="5478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F1A5429-8F89-4B6F-972D-23EAF3D0DD89}"/>
              </a:ext>
            </a:extLst>
          </p:cNvPr>
          <p:cNvSpPr txBox="1"/>
          <p:nvPr/>
        </p:nvSpPr>
        <p:spPr>
          <a:xfrm>
            <a:off x="4355380" y="1487846"/>
            <a:ext cx="468052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Ultigesture’s arm gesture-controlled RC car</a:t>
            </a:r>
          </a:p>
          <a:p>
            <a:r>
              <a:rPr lang="en-US" sz="1600" b="1" dirty="0"/>
              <a:t>Cost</a:t>
            </a:r>
            <a:r>
              <a:rPr lang="en-US" sz="1600" dirty="0"/>
              <a:t>: </a:t>
            </a:r>
            <a:r>
              <a:rPr lang="en-GB" dirty="0"/>
              <a:t>89$</a:t>
            </a:r>
          </a:p>
          <a:p>
            <a:r>
              <a:rPr lang="en-US" sz="1600" b="1" dirty="0"/>
              <a:t>Pros</a:t>
            </a:r>
            <a:r>
              <a:rPr lang="en-US" sz="16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Practical setup;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Appealing design;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The use of Bluetooth allows the car to be controlled both by arm gestures and smartphone;</a:t>
            </a:r>
            <a:endParaRPr lang="en-US" sz="1600" dirty="0"/>
          </a:p>
          <a:p>
            <a:r>
              <a:rPr lang="en-US" sz="1600" b="1" dirty="0"/>
              <a:t>Cons</a:t>
            </a:r>
            <a:r>
              <a:rPr lang="en-US" sz="16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Unpractical and uncomfortable to command.</a:t>
            </a:r>
            <a:endParaRPr lang="pt-PT" sz="1600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BE1D4C9-1294-403A-A84A-130D7A39373D}"/>
              </a:ext>
            </a:extLst>
          </p:cNvPr>
          <p:cNvSpPr txBox="1"/>
          <p:nvPr/>
        </p:nvSpPr>
        <p:spPr>
          <a:xfrm>
            <a:off x="4355380" y="4148819"/>
            <a:ext cx="468052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Glove-controlled RC Quadcopter Drone</a:t>
            </a:r>
          </a:p>
          <a:p>
            <a:r>
              <a:rPr lang="en-US" sz="1600" b="1" dirty="0"/>
              <a:t>Cost</a:t>
            </a:r>
            <a:r>
              <a:rPr lang="en-US" sz="1600" dirty="0"/>
              <a:t>: </a:t>
            </a:r>
            <a:r>
              <a:rPr lang="en-GB" sz="1600" dirty="0"/>
              <a:t>36$</a:t>
            </a:r>
          </a:p>
          <a:p>
            <a:r>
              <a:rPr lang="en-US" sz="1600" b="1" dirty="0"/>
              <a:t>Pros</a:t>
            </a:r>
            <a:r>
              <a:rPr lang="en-US" sz="16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Practical and comfortable to command;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Impactful first impression;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Cheap;</a:t>
            </a:r>
          </a:p>
          <a:p>
            <a:r>
              <a:rPr lang="en-US" sz="1600" b="1" dirty="0"/>
              <a:t>Cons</a:t>
            </a:r>
            <a:r>
              <a:rPr lang="en-US" sz="16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Cheap-feeling;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Can only be worn in the right hand.</a:t>
            </a:r>
            <a:endParaRPr lang="pt-PT" sz="1600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D7441DEC-F0F1-4673-B55B-9AAEB370D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545" y="1844824"/>
            <a:ext cx="2520280" cy="1655924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3E89DC9F-155E-4B77-9B34-967D46FBF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545" y="4148819"/>
            <a:ext cx="2520280" cy="200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74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218E4369-F83D-40DD-A027-39E7F42D1F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Zephyrus aims for: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Good usability;</a:t>
            </a:r>
          </a:p>
          <a:p>
            <a:r>
              <a:rPr lang="en-GB" sz="2400" dirty="0"/>
              <a:t>Competitive pricing;</a:t>
            </a:r>
          </a:p>
          <a:p>
            <a:r>
              <a:rPr lang="en-GB" sz="2400" dirty="0"/>
              <a:t>An easy setup;</a:t>
            </a:r>
          </a:p>
          <a:p>
            <a:r>
              <a:rPr lang="en-GB" sz="2400" dirty="0"/>
              <a:t>Comfortable use and control.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796298E-BAD5-44F6-A79F-5F078A970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Added Value</a:t>
            </a:r>
          </a:p>
        </p:txBody>
      </p:sp>
    </p:spTree>
    <p:extLst>
      <p:ext uri="{BB962C8B-B14F-4D97-AF65-F5344CB8AC3E}">
        <p14:creationId xmlns:p14="http://schemas.microsoft.com/office/powerpoint/2010/main" val="1197100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899ED5A8-DE93-4E1D-8F8C-45FFA2029B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600" b="1" dirty="0"/>
              <a:t>Functional Requirements:</a:t>
            </a:r>
            <a:endParaRPr lang="pt-PT" sz="2600" b="1" dirty="0"/>
          </a:p>
          <a:p>
            <a:r>
              <a:rPr lang="en-GB" sz="2400" dirty="0"/>
              <a:t> Sense the user inputs and generate the band outputs;</a:t>
            </a:r>
          </a:p>
          <a:p>
            <a:r>
              <a:rPr lang="en-GB" sz="2400" dirty="0"/>
              <a:t>Take the wristband inputs and generate the desired motor outputs;</a:t>
            </a:r>
          </a:p>
          <a:p>
            <a:r>
              <a:rPr lang="en-US" sz="2400"/>
              <a:t>Control the establishment and closure of the connection from the remote system.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r>
              <a:rPr lang="en-US" sz="2600" b="1" dirty="0"/>
              <a:t>Non-Functional Requirements:</a:t>
            </a:r>
            <a:endParaRPr lang="pt-PT" sz="2600" b="1" dirty="0"/>
          </a:p>
          <a:p>
            <a:r>
              <a:rPr lang="en-GB" sz="2400" dirty="0"/>
              <a:t>Have low power consumption;</a:t>
            </a:r>
          </a:p>
          <a:p>
            <a:r>
              <a:rPr lang="en-GB" sz="2400" dirty="0"/>
              <a:t>Have low latency in the connection between local and remote;</a:t>
            </a:r>
          </a:p>
          <a:p>
            <a:r>
              <a:rPr lang="en-GB" sz="2400" dirty="0"/>
              <a:t>Have a comfortable and practical wristband/glove.</a:t>
            </a:r>
            <a:endParaRPr lang="en-US" sz="24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A66C104-1A00-4825-837C-30B6D709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5512" y="0"/>
            <a:ext cx="5256584" cy="1124743"/>
          </a:xfrm>
        </p:spPr>
        <p:txBody>
          <a:bodyPr/>
          <a:lstStyle/>
          <a:p>
            <a:pPr algn="ctr"/>
            <a:r>
              <a:rPr lang="en-US" dirty="0"/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2412519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E2DBC69A-FB71-47EC-9D8C-47BCF80F75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sz="2600" b="1" dirty="0"/>
              <a:t>Technical Constraints:</a:t>
            </a:r>
            <a:endParaRPr lang="pt-PT" sz="2600" b="1" dirty="0"/>
          </a:p>
          <a:p>
            <a:r>
              <a:rPr lang="en-GB" sz="2400" dirty="0"/>
              <a:t>Use the Nucleo-STM32F767ZI as the development board;</a:t>
            </a:r>
          </a:p>
          <a:p>
            <a:r>
              <a:rPr lang="en-GB" sz="2400" dirty="0"/>
              <a:t>Use at least three different types of sensors;</a:t>
            </a:r>
          </a:p>
          <a:p>
            <a:r>
              <a:rPr lang="en-GB" sz="2400" dirty="0"/>
              <a:t>Use FreeRTOS as the RTOS;</a:t>
            </a:r>
          </a:p>
          <a:p>
            <a:r>
              <a:rPr lang="en-GB" sz="2400" dirty="0"/>
              <a:t>Use a controller based on Reinforcement Learning following the Actor-Critic method;</a:t>
            </a:r>
          </a:p>
          <a:p>
            <a:r>
              <a:rPr lang="en-GB" sz="2400" dirty="0"/>
              <a:t>Use Keil MDK-ARM as the development environment;</a:t>
            </a:r>
          </a:p>
          <a:p>
            <a:r>
              <a:rPr lang="en-GB" sz="2400" dirty="0"/>
              <a:t>Use Object-Oriented Programming Languages;</a:t>
            </a:r>
          </a:p>
          <a:p>
            <a:endParaRPr lang="en-US" sz="2400" dirty="0"/>
          </a:p>
          <a:p>
            <a:pPr lvl="1"/>
            <a:r>
              <a:rPr lang="en-US" sz="2600" b="1" dirty="0"/>
              <a:t>Non-Technical Constraints:</a:t>
            </a:r>
            <a:endParaRPr lang="pt-PT" sz="2600" b="1" dirty="0"/>
          </a:p>
          <a:p>
            <a:r>
              <a:rPr lang="en-GB" sz="2400" dirty="0"/>
              <a:t>Project deadline at the end of the semester;</a:t>
            </a:r>
          </a:p>
          <a:p>
            <a:r>
              <a:rPr lang="en-GB" sz="2400" dirty="0"/>
              <a:t>Pair workflow;</a:t>
            </a:r>
          </a:p>
          <a:p>
            <a:r>
              <a:rPr lang="en-GB" sz="2400" dirty="0"/>
              <a:t>Limited budget;</a:t>
            </a:r>
            <a:endParaRPr lang="pt-PT" sz="24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DC086B7-DFE0-4BB5-BAE6-1BD0B986A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Constraints</a:t>
            </a:r>
          </a:p>
        </p:txBody>
      </p:sp>
    </p:spTree>
    <p:extLst>
      <p:ext uri="{BB962C8B-B14F-4D97-AF65-F5344CB8AC3E}">
        <p14:creationId xmlns:p14="http://schemas.microsoft.com/office/powerpoint/2010/main" val="522576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4E82692-35FA-463F-8AEF-B1832E637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System Overview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FD64550-E6A1-4E77-8AAE-D1AD0CD4D6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700808"/>
            <a:ext cx="7056784" cy="464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449794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楷体_GB2312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楷体_GB2312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Office Colors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 Fonts">
      <a:majorFont>
        <a:latin typeface="Calibri"/>
        <a:ea typeface="MS PGothic"/>
        <a:cs typeface=""/>
      </a:majorFont>
      <a:minorFont>
        <a:latin typeface="Calibri"/>
        <a:ea typeface="MS PGothic"/>
        <a:cs typeface="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Office Colors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 Fonts">
      <a:majorFont>
        <a:latin typeface="Calibri"/>
        <a:ea typeface="MS PGothic"/>
        <a:cs typeface=""/>
      </a:majorFont>
      <a:minorFont>
        <a:latin typeface="Calibri"/>
        <a:ea typeface="MS PGothic"/>
        <a:cs typeface="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5EB5FCBB1E5ECD4D83FA6E62BA4F98FF04003B76559807ED7042AFCC9CD6E0E16B7A" ma:contentTypeVersion="23" ma:contentTypeDescription="Create a new document." ma:contentTypeScope="" ma:versionID="4e7ae912b4fbccaa31f4eb83f826eee0"/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1D2A88F-2AED-40BE-90C1-A4731257203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3739120-6E4D-43F1-BE63-8A56581E977C}">
  <ds:schemaRefs>
    <ds:schemaRef ds:uri="http://schemas.microsoft.com/office/2006/metadata/contentType"/>
    <ds:schemaRef ds:uri="http://schemas.microsoft.com/office/2006/metadata/properties/metaAttributes"/>
  </ds:schemaRefs>
</ds:datastoreItem>
</file>

<file path=customXml/itemProps3.xml><?xml version="1.0" encoding="utf-8"?>
<ds:datastoreItem xmlns:ds="http://schemas.openxmlformats.org/officeDocument/2006/customXml" ds:itemID="{639430A2-2E43-417E-8E0C-4D89782865E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DesignTemplate</Template>
  <TotalTime>4803</TotalTime>
  <Words>409</Words>
  <Application>Microsoft Office PowerPoint</Application>
  <PresentationFormat>On-screen Show (4:3)</PresentationFormat>
  <Paragraphs>115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Corbel</vt:lpstr>
      <vt:lpstr>DesignTemplate</vt:lpstr>
      <vt:lpstr>Zephyrus Hand Motion-Controlled  Remote Car</vt:lpstr>
      <vt:lpstr>Agenda</vt:lpstr>
      <vt:lpstr>Problem Statement</vt:lpstr>
      <vt:lpstr>Problem Statement</vt:lpstr>
      <vt:lpstr>Market Study</vt:lpstr>
      <vt:lpstr>Added Value</vt:lpstr>
      <vt:lpstr>Requirements</vt:lpstr>
      <vt:lpstr>Constraints</vt:lpstr>
      <vt:lpstr>System Overview</vt:lpstr>
      <vt:lpstr>System Overview</vt:lpstr>
      <vt:lpstr>System Overview</vt:lpstr>
      <vt:lpstr>Hardware Architecture</vt:lpstr>
      <vt:lpstr>Software Architecture</vt:lpstr>
      <vt:lpstr>Reinforcement Learning</vt:lpstr>
      <vt:lpstr>Reinforcement Learning</vt:lpstr>
      <vt:lpstr>System Events</vt:lpstr>
      <vt:lpstr>Local System Use Cases</vt:lpstr>
      <vt:lpstr>Remote System Use Cases</vt:lpstr>
      <vt:lpstr>Local System State Diagram</vt:lpstr>
      <vt:lpstr>Local System State Diagram</vt:lpstr>
      <vt:lpstr>Remote System State Diagram</vt:lpstr>
      <vt:lpstr>Local System Sequence Diagrams</vt:lpstr>
      <vt:lpstr>Local System Sequence Diagrams</vt:lpstr>
      <vt:lpstr>Remote System Sequence Diagram</vt:lpstr>
      <vt:lpstr>Estimated Budget</vt:lpstr>
      <vt:lpstr>Gant Diagram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Diapositivo 1</dc:title>
  <dc:creator/>
  <cp:lastModifiedBy>José Mendes</cp:lastModifiedBy>
  <cp:revision>238</cp:revision>
  <dcterms:created xsi:type="dcterms:W3CDTF">2012-04-27T13:45:19Z</dcterms:created>
  <dcterms:modified xsi:type="dcterms:W3CDTF">2020-11-18T22:42:42Z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TC100738469990</vt:lpwstr>
  </property>
</Properties>
</file>